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0"/>
  </p:notesMasterIdLst>
  <p:handoutMasterIdLst>
    <p:handoutMasterId r:id="rId11"/>
  </p:handoutMasterIdLst>
  <p:sldIdLst>
    <p:sldId id="305" r:id="rId2"/>
    <p:sldId id="296" r:id="rId3"/>
    <p:sldId id="276" r:id="rId4"/>
    <p:sldId id="297" r:id="rId5"/>
    <p:sldId id="302" r:id="rId6"/>
    <p:sldId id="303" r:id="rId7"/>
    <p:sldId id="298" r:id="rId8"/>
    <p:sldId id="264" r:id="rId9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B038FC-1354-0F9F-2858-F1F644C9F2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2FA243-5E84-4D32-9C6F-AAF10EEEF0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40888-16EE-4B12-9026-6278252845AB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294E1-A55B-B581-6CAB-F5946B4B6B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D50F6-9B50-077B-CDEA-3CF8C7626E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B70FC-A679-471A-9676-4319F09180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2418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6AC10-F4D7-4CBA-8E17-19B3B51E4B73}" type="datetimeFigureOut">
              <a:rPr lang="en-US" smtClean="0"/>
              <a:t>9/27/2025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C9A68-8491-4DCA-AD04-D145FA4A38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2025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 not remove" hidden="1">
            <a:extLst>
              <a:ext uri="{FF2B5EF4-FFF2-40B4-BE49-F238E27FC236}">
                <a16:creationId xmlns:a16="http://schemas.microsoft.com/office/drawing/2014/main" id="{A511A952-58ED-8E60-539F-88F6CF6E485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58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B8FC-C466-4866-82D7-2FAB47D60473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286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 not remove" hidden="1">
            <a:extLst>
              <a:ext uri="{FF2B5EF4-FFF2-40B4-BE49-F238E27FC236}">
                <a16:creationId xmlns:a16="http://schemas.microsoft.com/office/drawing/2014/main" id="{6A51143C-442D-5D2C-D415-F887440533A1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58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EB054-4C66-47E2-AE07-C7011F878C1F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68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EB67-7D63-4DA8-B88D-1D9DFD0A31EC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465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F982-5AF4-4391-B399-4C6EE57E7C0A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4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295A8-6F30-43FD-B228-97A820777465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074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BAC-9E18-48A8-8AF6-D92FD66BCEAF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4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01A87-BC0B-4493-9A3F-F600E5D888BE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69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 not remove" hidden="1">
            <a:extLst>
              <a:ext uri="{FF2B5EF4-FFF2-40B4-BE49-F238E27FC236}">
                <a16:creationId xmlns:a16="http://schemas.microsoft.com/office/drawing/2014/main" id="{8B918014-9DAC-FD01-3AE9-C97904485CB5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58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2B29511-7DF0-4463-A1C3-BD12F57AEAFB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7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F24-6EFB-4449-ABF1-8F29184A933E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422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FFF2-EBE9-4A7D-9335-A23CCB1FC675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139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83E-A252-4322-BCFD-33E5D404B1FF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764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B6F6FC2-A07B-48F3-8EE8-20A10B92A4A3}" type="datetime1">
              <a:rPr lang="en-US" smtClean="0"/>
              <a:t>9/27/2025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67E21E1-A9A7-415E-B8B0-6D11DF256A8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228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58DF4-8F5B-E002-8502-A9E332A21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1B48F-221F-A56C-A652-A0FECF4E2E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Pet Sitter/Dog Walker Online Marketplace Provider           Financial Analysis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0782C-9D8F-CDDF-2802-EFACAB261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1</a:t>
            </a:fld>
            <a:endParaRPr lang="en-US" dirty="0"/>
          </a:p>
        </p:txBody>
      </p:sp>
      <p:pic>
        <p:nvPicPr>
          <p:cNvPr id="8" name="Picture 7" descr="A green text on a white background&#10;&#10;AI-generated content may be incorrect.">
            <a:extLst>
              <a:ext uri="{FF2B5EF4-FFF2-40B4-BE49-F238E27FC236}">
                <a16:creationId xmlns:a16="http://schemas.microsoft.com/office/drawing/2014/main" id="{7915721F-62A0-532F-7C12-E88EB624C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639" y="3771901"/>
            <a:ext cx="1202169" cy="553211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5351AAFA-70A0-ABF1-DFBC-7ADC99D36E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/>
          <a:lstStyle/>
          <a:p>
            <a:r>
              <a:rPr lang="en-US" dirty="0"/>
              <a:t>4/30/2025</a:t>
            </a:r>
          </a:p>
          <a:p>
            <a:r>
              <a:rPr lang="en-US" dirty="0"/>
              <a:t>Tomoko Seo-Hurtado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06876A-8A80-8092-7E98-FD8D72604F4C}"/>
              </a:ext>
            </a:extLst>
          </p:cNvPr>
          <p:cNvSpPr txBox="1"/>
          <p:nvPr/>
        </p:nvSpPr>
        <p:spPr>
          <a:xfrm>
            <a:off x="5751872" y="5968243"/>
            <a:ext cx="57322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Note: This report is exclusively created for author's work sample for job application</a:t>
            </a:r>
          </a:p>
        </p:txBody>
      </p:sp>
    </p:spTree>
    <p:extLst>
      <p:ext uri="{BB962C8B-B14F-4D97-AF65-F5344CB8AC3E}">
        <p14:creationId xmlns:p14="http://schemas.microsoft.com/office/powerpoint/2010/main" val="4226568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36D6F-1E4B-99C5-89E3-4163E4EE1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60" y="287442"/>
            <a:ext cx="10058400" cy="1450757"/>
          </a:xfrm>
        </p:spPr>
        <p:txBody>
          <a:bodyPr>
            <a:normAutofit/>
          </a:bodyPr>
          <a:lstStyle/>
          <a:p>
            <a:r>
              <a:rPr lang="en-US" sz="4800" dirty="0"/>
              <a:t>Wag! Financials Overview 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2B7F94-1F1B-BFAA-4F15-7D01A492055A}"/>
              </a:ext>
            </a:extLst>
          </p:cNvPr>
          <p:cNvSpPr txBox="1"/>
          <p:nvPr/>
        </p:nvSpPr>
        <p:spPr>
          <a:xfrm>
            <a:off x="1179297" y="1863123"/>
            <a:ext cx="4748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&lt;Wag! Overview&gt;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Founded in 2015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IPO in NASDAQ in 2022.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Wag’s total shareholders’ equity went in deficit in Q4 2024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Wag is facing delisting due to market price shortfall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374C2D-0CE2-0FB0-6C7E-2ADEDE9C2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175" y="1832384"/>
            <a:ext cx="4148556" cy="432892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4F9149B-D691-C7C2-D8CE-4DE970421DE1}"/>
              </a:ext>
            </a:extLst>
          </p:cNvPr>
          <p:cNvCxnSpPr/>
          <p:nvPr/>
        </p:nvCxnSpPr>
        <p:spPr>
          <a:xfrm>
            <a:off x="6096000" y="2311400"/>
            <a:ext cx="0" cy="3863341"/>
          </a:xfrm>
          <a:prstGeom prst="line">
            <a:avLst/>
          </a:prstGeom>
          <a:ln w="19050"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50B0F4-7D85-D5E4-AE69-216AB0140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2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C855DA7-BC39-60D1-DC44-EF61D78A42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408"/>
          <a:stretch/>
        </p:blipFill>
        <p:spPr>
          <a:xfrm>
            <a:off x="1692366" y="3103247"/>
            <a:ext cx="3412031" cy="143065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D5B6CAE-C6DC-8C04-1BF4-296F8CFF937E}"/>
              </a:ext>
            </a:extLst>
          </p:cNvPr>
          <p:cNvSpPr txBox="1"/>
          <p:nvPr/>
        </p:nvSpPr>
        <p:spPr>
          <a:xfrm>
            <a:off x="1617554" y="2852517"/>
            <a:ext cx="2380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Wag! Stock price  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CE8969C-847B-B5A1-C093-96231DE54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623" y="4243070"/>
            <a:ext cx="866206" cy="19328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D2DC4CC-F6C5-EA68-4356-7932E85EBF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8924" y="3345432"/>
            <a:ext cx="1034377" cy="14366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2DB658B-BE66-98BB-5C81-7636DE93A38F}"/>
              </a:ext>
            </a:extLst>
          </p:cNvPr>
          <p:cNvSpPr txBox="1"/>
          <p:nvPr/>
        </p:nvSpPr>
        <p:spPr>
          <a:xfrm>
            <a:off x="4998924" y="3996849"/>
            <a:ext cx="12649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$ 0.15 as of Apr 30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8FDA26-1061-BA9D-4169-E24DA9E0D503}"/>
              </a:ext>
            </a:extLst>
          </p:cNvPr>
          <p:cNvSpPr txBox="1"/>
          <p:nvPr/>
        </p:nvSpPr>
        <p:spPr>
          <a:xfrm>
            <a:off x="1179297" y="4629604"/>
            <a:ext cx="47488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&lt;Financials Overview&gt;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 revenue declined by 26% in 2024 compared to 2023 although company has been expanding its services  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However, profitability ratios have started showing signs of improving 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Solvency ratios have been decreasing and the company’s net income is still negative since IPO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279807-E1B0-90B9-F275-CC746812DA73}"/>
              </a:ext>
            </a:extLst>
          </p:cNvPr>
          <p:cNvSpPr txBox="1"/>
          <p:nvPr/>
        </p:nvSpPr>
        <p:spPr>
          <a:xfrm>
            <a:off x="8293730" y="6132387"/>
            <a:ext cx="3305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(Source: Wag 10-K, Wag website stock information)</a:t>
            </a:r>
          </a:p>
        </p:txBody>
      </p:sp>
    </p:spTree>
    <p:extLst>
      <p:ext uri="{BB962C8B-B14F-4D97-AF65-F5344CB8AC3E}">
        <p14:creationId xmlns:p14="http://schemas.microsoft.com/office/powerpoint/2010/main" val="3498245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D2AAF-0BCB-D401-D66D-91227A085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2CB8AE9B-6FC8-C71E-6F9A-FA9A53C3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0" y="1867910"/>
            <a:ext cx="7990246" cy="4442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56C0D7-85AA-1916-68AE-778D600691A9}"/>
              </a:ext>
            </a:extLst>
          </p:cNvPr>
          <p:cNvSpPr txBox="1"/>
          <p:nvPr/>
        </p:nvSpPr>
        <p:spPr>
          <a:xfrm>
            <a:off x="8045015" y="6380379"/>
            <a:ext cx="4259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(Source: Wag 2020-2024 10-K, Wag Investor Presentation, Rover 2022 10-K)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FF691A-17D5-23F5-3DB1-97C7F26BDA53}"/>
              </a:ext>
            </a:extLst>
          </p:cNvPr>
          <p:cNvSpPr txBox="1"/>
          <p:nvPr/>
        </p:nvSpPr>
        <p:spPr>
          <a:xfrm>
            <a:off x="1089025" y="1878494"/>
            <a:ext cx="109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Revenue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77EF88-0C31-06C4-9731-9463D42CAA1A}"/>
              </a:ext>
            </a:extLst>
          </p:cNvPr>
          <p:cNvSpPr txBox="1"/>
          <p:nvPr/>
        </p:nvSpPr>
        <p:spPr>
          <a:xfrm>
            <a:off x="1245711" y="2229348"/>
            <a:ext cx="109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Cost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5AF566A-B52B-FE80-11BA-EE6E99DFF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60" y="287442"/>
            <a:ext cx="10058400" cy="1450757"/>
          </a:xfrm>
        </p:spPr>
        <p:txBody>
          <a:bodyPr>
            <a:normAutofit/>
          </a:bodyPr>
          <a:lstStyle/>
          <a:p>
            <a:r>
              <a:rPr lang="en-US" sz="4800" dirty="0"/>
              <a:t>Wa</a:t>
            </a:r>
            <a:r>
              <a:rPr lang="en-US" dirty="0"/>
              <a:t>g! B</a:t>
            </a:r>
            <a:r>
              <a:rPr lang="en-US" sz="4800" dirty="0"/>
              <a:t>usiness Model</a:t>
            </a:r>
            <a:r>
              <a:rPr lang="en-US" dirty="0"/>
              <a:t> 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83F55C7-F71B-0596-7C5C-CEC279251F25}"/>
              </a:ext>
            </a:extLst>
          </p:cNvPr>
          <p:cNvSpPr/>
          <p:nvPr/>
        </p:nvSpPr>
        <p:spPr>
          <a:xfrm>
            <a:off x="8742074" y="3058388"/>
            <a:ext cx="1574800" cy="927100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60A17E6-269C-2A4F-3226-816B01BA5E5D}"/>
              </a:ext>
            </a:extLst>
          </p:cNvPr>
          <p:cNvSpPr/>
          <p:nvPr/>
        </p:nvSpPr>
        <p:spPr>
          <a:xfrm>
            <a:off x="7620000" y="3705223"/>
            <a:ext cx="1244600" cy="768351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0201AE5-83B6-58F5-E0E7-38315FF6EAED}"/>
              </a:ext>
            </a:extLst>
          </p:cNvPr>
          <p:cNvSpPr/>
          <p:nvPr/>
        </p:nvSpPr>
        <p:spPr>
          <a:xfrm>
            <a:off x="2184400" y="3058388"/>
            <a:ext cx="1141672" cy="768351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155ABC5-FF8D-9AF3-5076-774071230C86}"/>
              </a:ext>
            </a:extLst>
          </p:cNvPr>
          <p:cNvSpPr/>
          <p:nvPr/>
        </p:nvSpPr>
        <p:spPr>
          <a:xfrm>
            <a:off x="2081472" y="1853627"/>
            <a:ext cx="752388" cy="341757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0E3723C-A7EA-2E75-92A4-63655151A710}"/>
              </a:ext>
            </a:extLst>
          </p:cNvPr>
          <p:cNvSpPr/>
          <p:nvPr/>
        </p:nvSpPr>
        <p:spPr>
          <a:xfrm>
            <a:off x="2081472" y="2285760"/>
            <a:ext cx="752388" cy="312920"/>
          </a:xfrm>
          <a:prstGeom prst="round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F83EADB-B9D9-003E-F162-58E21B8FA482}"/>
              </a:ext>
            </a:extLst>
          </p:cNvPr>
          <p:cNvSpPr/>
          <p:nvPr/>
        </p:nvSpPr>
        <p:spPr>
          <a:xfrm>
            <a:off x="5213948" y="3623443"/>
            <a:ext cx="1809151" cy="312920"/>
          </a:xfrm>
          <a:prstGeom prst="round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531237F9-12D5-30B2-3970-27DBCFEFDF41}"/>
              </a:ext>
            </a:extLst>
          </p:cNvPr>
          <p:cNvSpPr/>
          <p:nvPr/>
        </p:nvSpPr>
        <p:spPr>
          <a:xfrm>
            <a:off x="8316912" y="2337424"/>
            <a:ext cx="1095375" cy="335755"/>
          </a:xfrm>
          <a:prstGeom prst="round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Slide Number Placeholder 33">
            <a:extLst>
              <a:ext uri="{FF2B5EF4-FFF2-40B4-BE49-F238E27FC236}">
                <a16:creationId xmlns:a16="http://schemas.microsoft.com/office/drawing/2014/main" id="{CC4917ED-BCDD-2800-2532-E6971C800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832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B2B243-560D-FCB0-B003-8C72CD661F2E}"/>
              </a:ext>
            </a:extLst>
          </p:cNvPr>
          <p:cNvSpPr txBox="1"/>
          <p:nvPr/>
        </p:nvSpPr>
        <p:spPr>
          <a:xfrm>
            <a:off x="6423028" y="2413653"/>
            <a:ext cx="47894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Revenue mix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 Revenue : Fees charged by Pet Caregivers, subscription fee paid by Pet Parents, registration fee by Pet Caregivers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Wellness Revenue : Affiliate fees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Pet food &amp; Treats Revenue : Affiliate fees, revenue-per-action or conversion activity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ADB64-E60B-4096-22B8-21CC3EAB0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Wag! Revenue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BF745C-3E1A-AD7B-2E65-8BB43DEC8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917" y="5646848"/>
            <a:ext cx="984542" cy="161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E44D0B9-C9CE-C111-1995-6694B62F4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466" y="5472045"/>
            <a:ext cx="1063744" cy="1422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3B47465-4804-4FA7-BF1F-AAE16B55E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8466" y="5308579"/>
            <a:ext cx="984541" cy="14221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0E25916-80E5-FA6F-0776-79DCC4AF5A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4897"/>
          <a:stretch/>
        </p:blipFill>
        <p:spPr>
          <a:xfrm>
            <a:off x="1208193" y="2335006"/>
            <a:ext cx="4724293" cy="94265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58702F3-D09E-CD80-50BD-3C10383DE1C3}"/>
              </a:ext>
            </a:extLst>
          </p:cNvPr>
          <p:cNvSpPr txBox="1"/>
          <p:nvPr/>
        </p:nvSpPr>
        <p:spPr>
          <a:xfrm>
            <a:off x="1176652" y="1869389"/>
            <a:ext cx="1005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Revenue and Platform participants Declined in 2024 while Revenue per participant Increased by 14% 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3C334A64-D250-728E-3D38-4F09DD8546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6936" y="3798648"/>
            <a:ext cx="2200734" cy="221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49A455-6E38-79A7-A932-C92D0B2B0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4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4601366-5557-5937-3E85-440D7318EA74}"/>
              </a:ext>
            </a:extLst>
          </p:cNvPr>
          <p:cNvCxnSpPr/>
          <p:nvPr/>
        </p:nvCxnSpPr>
        <p:spPr>
          <a:xfrm>
            <a:off x="6096000" y="2311400"/>
            <a:ext cx="0" cy="3863341"/>
          </a:xfrm>
          <a:prstGeom prst="line">
            <a:avLst/>
          </a:prstGeom>
          <a:ln w="19050"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518B010-7604-E7D1-4277-153AD9CBDFBB}"/>
              </a:ext>
            </a:extLst>
          </p:cNvPr>
          <p:cNvSpPr txBox="1"/>
          <p:nvPr/>
        </p:nvSpPr>
        <p:spPr>
          <a:xfrm>
            <a:off x="9440842" y="5905661"/>
            <a:ext cx="25479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(Source: Wag 10-K, Earing call)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1E886-E464-ADA4-56D7-0F578C7CAA27}"/>
              </a:ext>
            </a:extLst>
          </p:cNvPr>
          <p:cNvSpPr txBox="1"/>
          <p:nvPr/>
        </p:nvSpPr>
        <p:spPr>
          <a:xfrm>
            <a:off x="1183639" y="4554647"/>
            <a:ext cx="4748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 lines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Wag!: Online marketplace provider for pet sitter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Petted: Pet insurance marketplace 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Maxbone: Pet essential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Dog Food Advisor: Pet food comparison marketplace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Woofwoof TV: social media brand 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Furscription: Prescription management software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WeCompare: Pet insurance marketplace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F16FE2-1C6B-08FF-C282-3830573E1052}"/>
              </a:ext>
            </a:extLst>
          </p:cNvPr>
          <p:cNvSpPr txBox="1"/>
          <p:nvPr/>
        </p:nvSpPr>
        <p:spPr>
          <a:xfrm>
            <a:off x="1175611" y="3609536"/>
            <a:ext cx="4789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However, Revenue per participant increased by 14% in 2024 compared to 2023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53FEBD-1378-D105-7733-682C7098D383}"/>
              </a:ext>
            </a:extLst>
          </p:cNvPr>
          <p:cNvSpPr txBox="1"/>
          <p:nvPr/>
        </p:nvSpPr>
        <p:spPr>
          <a:xfrm>
            <a:off x="8928466" y="4127515"/>
            <a:ext cx="22347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Wellness revenue is the largest revenue mix (60%) in 2024 followed by services revenue (30%).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099142-B5F4-2125-2A61-CF74FD51F993}"/>
              </a:ext>
            </a:extLst>
          </p:cNvPr>
          <p:cNvSpPr txBox="1"/>
          <p:nvPr/>
        </p:nvSpPr>
        <p:spPr>
          <a:xfrm>
            <a:off x="1172084" y="4012237"/>
            <a:ext cx="4789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Wag has premium subscription which offers users discounts and VIP supports. (System Lock-in) 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8858433-B15F-406B-7DB4-2B6308C6646B}"/>
              </a:ext>
            </a:extLst>
          </p:cNvPr>
          <p:cNvSpPr txBox="1"/>
          <p:nvPr/>
        </p:nvSpPr>
        <p:spPr>
          <a:xfrm>
            <a:off x="1176652" y="3168468"/>
            <a:ext cx="5113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 revenue declined 16% in 2024 vs 2023 while platform participants decline 26% </a:t>
            </a:r>
          </a:p>
        </p:txBody>
      </p:sp>
    </p:spTree>
    <p:extLst>
      <p:ext uri="{BB962C8B-B14F-4D97-AF65-F5344CB8AC3E}">
        <p14:creationId xmlns:p14="http://schemas.microsoft.com/office/powerpoint/2010/main" val="2158747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1331A-55A5-9D2E-1319-77E7E614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4DF86-7158-2FFE-1FEA-D3938164E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Wag! Cost Structure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448995-6DE6-7550-E8D4-E9D34DAE5B73}"/>
              </a:ext>
            </a:extLst>
          </p:cNvPr>
          <p:cNvSpPr txBox="1"/>
          <p:nvPr/>
        </p:nvSpPr>
        <p:spPr>
          <a:xfrm>
            <a:off x="7823199" y="2749681"/>
            <a:ext cx="39751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Sales &amp; marketing expense continues to be the largest expense from 2021 to 2024. It averagely consists of 60% of revenue for that last 4 periods.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Cost of Revenue includes 1) background check for Pet Caregivers, 2) payment processor fee, and 3) hosting and platform infrastructure cost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Platform Operations and Supports expense includes technology and operations team’ cost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G&amp;A: 2022 increase was due to stock-based compensation for earnout shares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8CF415-3C18-C942-2293-D604AF00A72C}"/>
              </a:ext>
            </a:extLst>
          </p:cNvPr>
          <p:cNvSpPr txBox="1"/>
          <p:nvPr/>
        </p:nvSpPr>
        <p:spPr>
          <a:xfrm>
            <a:off x="1097279" y="1861551"/>
            <a:ext cx="104570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Wag’s Cost Structure, Sales &amp; Marketing expense consists of 60% of revenue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DF36779-7934-DA95-4E19-A34DD3597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538" y="2293519"/>
            <a:ext cx="6449325" cy="285789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07B428-CBFD-C373-B3CA-C071CA0F1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EAEC37-1A7B-513C-B2F9-0E9C956597CA}"/>
              </a:ext>
            </a:extLst>
          </p:cNvPr>
          <p:cNvSpPr txBox="1"/>
          <p:nvPr/>
        </p:nvSpPr>
        <p:spPr>
          <a:xfrm>
            <a:off x="9440842" y="5905661"/>
            <a:ext cx="25479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(Source:  Wag 10-K)</a:t>
            </a:r>
          </a:p>
        </p:txBody>
      </p:sp>
    </p:spTree>
    <p:extLst>
      <p:ext uri="{BB962C8B-B14F-4D97-AF65-F5344CB8AC3E}">
        <p14:creationId xmlns:p14="http://schemas.microsoft.com/office/powerpoint/2010/main" val="676116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068B1-7DD4-0613-26E4-5C01A0381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6D218-C2CD-3E42-A665-2CC4C9D00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Wag! Cost Structure : Comps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B03E8C-8A88-84DC-A57E-7603AB12E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2722"/>
          <a:stretch/>
        </p:blipFill>
        <p:spPr>
          <a:xfrm>
            <a:off x="1202683" y="2387600"/>
            <a:ext cx="7382518" cy="27432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0A630A-978A-A20F-8665-B76EFCFB6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5942A9-0750-B17C-10A4-15554FDC6708}"/>
              </a:ext>
            </a:extLst>
          </p:cNvPr>
          <p:cNvSpPr txBox="1"/>
          <p:nvPr/>
        </p:nvSpPr>
        <p:spPr>
          <a:xfrm>
            <a:off x="8684553" y="2929561"/>
            <a:ext cx="28697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Compared to other more matured online marketplace providers listed in Nasdaq (revenue size is 4.5x – 150x) , Wag’s operating profit is still significantly low.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Especially, Wag’s sales &amp; marketing percentage is 250% higher than comps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C6D461-163C-C02A-9EE7-EA06ADA8235F}"/>
              </a:ext>
            </a:extLst>
          </p:cNvPr>
          <p:cNvSpPr txBox="1"/>
          <p:nvPr/>
        </p:nvSpPr>
        <p:spPr>
          <a:xfrm>
            <a:off x="1097279" y="1861551"/>
            <a:ext cx="104570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Wag’s Sales &amp; Marketing expense is 250% higher than Comps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931FBFA-E182-9F29-E2C9-4F7F49BFE6CC}"/>
              </a:ext>
            </a:extLst>
          </p:cNvPr>
          <p:cNvCxnSpPr>
            <a:cxnSpLocks/>
          </p:cNvCxnSpPr>
          <p:nvPr/>
        </p:nvCxnSpPr>
        <p:spPr>
          <a:xfrm>
            <a:off x="7823200" y="5130800"/>
            <a:ext cx="6731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910EA8C-082C-35A5-9C85-A0C224B2AFD2}"/>
              </a:ext>
            </a:extLst>
          </p:cNvPr>
          <p:cNvSpPr txBox="1"/>
          <p:nvPr/>
        </p:nvSpPr>
        <p:spPr>
          <a:xfrm>
            <a:off x="9006377" y="5892961"/>
            <a:ext cx="25479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(Source: Company 10-K)</a:t>
            </a:r>
          </a:p>
        </p:txBody>
      </p:sp>
    </p:spTree>
    <p:extLst>
      <p:ext uri="{BB962C8B-B14F-4D97-AF65-F5344CB8AC3E}">
        <p14:creationId xmlns:p14="http://schemas.microsoft.com/office/powerpoint/2010/main" val="303258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A738D-30DC-7940-802B-589DF1C5D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Debt and Equity and Opinion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774C3D-8D97-2833-14F1-16AEE06C8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A4A621-CC2F-6E25-4D05-C3C6FF199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464" y="3723273"/>
            <a:ext cx="2577446" cy="2474862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2D6640-7567-EFDD-3111-C09D9379F14B}"/>
              </a:ext>
            </a:extLst>
          </p:cNvPr>
          <p:cNvCxnSpPr/>
          <p:nvPr/>
        </p:nvCxnSpPr>
        <p:spPr>
          <a:xfrm>
            <a:off x="6096000" y="2311400"/>
            <a:ext cx="0" cy="3863341"/>
          </a:xfrm>
          <a:prstGeom prst="line">
            <a:avLst/>
          </a:prstGeom>
          <a:ln w="19050"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C41ADCB-CB32-D37D-F3A1-5C44E43CF17B}"/>
              </a:ext>
            </a:extLst>
          </p:cNvPr>
          <p:cNvSpPr txBox="1"/>
          <p:nvPr/>
        </p:nvSpPr>
        <p:spPr>
          <a:xfrm>
            <a:off x="1097280" y="1861551"/>
            <a:ext cx="4998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Wag has solvency risk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9344E9D-13AD-9AC6-8B96-E508DF4E0A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9197"/>
          <a:stretch/>
        </p:blipFill>
        <p:spPr>
          <a:xfrm>
            <a:off x="1097279" y="2207428"/>
            <a:ext cx="4842267" cy="141207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22A5801-5989-F2FF-5A68-54BA1A1833F9}"/>
              </a:ext>
            </a:extLst>
          </p:cNvPr>
          <p:cNvSpPr txBox="1"/>
          <p:nvPr/>
        </p:nvSpPr>
        <p:spPr>
          <a:xfrm>
            <a:off x="3903300" y="4960704"/>
            <a:ext cx="21927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2022: Wag entered into a credit agreement with Blue Torch Capital (private credit) that provides up to $32 million of credit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230C56-C1EC-25E0-C267-54780DCCBFF9}"/>
              </a:ext>
            </a:extLst>
          </p:cNvPr>
          <p:cNvSpPr txBox="1"/>
          <p:nvPr/>
        </p:nvSpPr>
        <p:spPr>
          <a:xfrm>
            <a:off x="6413390" y="2340519"/>
            <a:ext cx="49987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Wag is trying to lock in users with premium subscription but the benefit (cross-selling) of lock-in hasn’t exceeded the risk (lost participant) yet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Revenue per platform participant has been increasing however, total revenue amount was declined in 2024 vs 2023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Keep adding attractive contents in the platform are key to boost subscribers and cross-selling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Wag has been succeeding in optimizing expense except sales &amp; marketing over the years.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F4899F-104A-13A6-4AAA-F05ECC6F65D7}"/>
              </a:ext>
            </a:extLst>
          </p:cNvPr>
          <p:cNvSpPr txBox="1"/>
          <p:nvPr/>
        </p:nvSpPr>
        <p:spPr>
          <a:xfrm>
            <a:off x="3903300" y="3988832"/>
            <a:ext cx="2192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2024: Due to operating net loss, net debt reached 13 million and Wag’s equity went into deficit in 2024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D48E2BF-BBFB-9E8B-C70C-FD0A66B82141}"/>
              </a:ext>
            </a:extLst>
          </p:cNvPr>
          <p:cNvSpPr txBox="1"/>
          <p:nvPr/>
        </p:nvSpPr>
        <p:spPr>
          <a:xfrm>
            <a:off x="6156960" y="1885051"/>
            <a:ext cx="4998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Author’s Opinion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A428CCE-B17F-2161-59F3-9E6B6E23AD81}"/>
              </a:ext>
            </a:extLst>
          </p:cNvPr>
          <p:cNvSpPr txBox="1"/>
          <p:nvPr/>
        </p:nvSpPr>
        <p:spPr>
          <a:xfrm>
            <a:off x="3948558" y="5994131"/>
            <a:ext cx="25479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(Source:  Wag 10-K)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4F45911A-4031-80BA-53B6-8C4A5F440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6470" y="4864099"/>
            <a:ext cx="830107" cy="1208872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E07DB97-C3A2-DD5A-6C1C-B63B832B3FC3}"/>
              </a:ext>
            </a:extLst>
          </p:cNvPr>
          <p:cNvSpPr txBox="1"/>
          <p:nvPr/>
        </p:nvSpPr>
        <p:spPr>
          <a:xfrm>
            <a:off x="6413390" y="4796534"/>
            <a:ext cx="3121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Wag has solvency risks and tackling financing issues is immediate priority  </a:t>
            </a:r>
          </a:p>
        </p:txBody>
      </p:sp>
    </p:spTree>
    <p:extLst>
      <p:ext uri="{BB962C8B-B14F-4D97-AF65-F5344CB8AC3E}">
        <p14:creationId xmlns:p14="http://schemas.microsoft.com/office/powerpoint/2010/main" val="890763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223D5-6DDD-9C7B-E6DF-64E3FF2AE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8DF2E-DD6A-948C-CA6C-8B18EEE3B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DA021-47C3-2984-A57F-FE9FA0E1E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CFB3E-6388-C562-C31F-2FD50248E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21E1-A9A7-415E-B8B0-6D11DF256A8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4127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H_FLYSHEET_STYL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26017</TotalTime>
  <Words>655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Calibri</vt:lpstr>
      <vt:lpstr>Calibri Light</vt:lpstr>
      <vt:lpstr>Open Sans</vt:lpstr>
      <vt:lpstr>Wingdings</vt:lpstr>
      <vt:lpstr>Retrospect</vt:lpstr>
      <vt:lpstr>Pet Sitter/Dog Walker Online Marketplace Provider           Financial Analysis  </vt:lpstr>
      <vt:lpstr>Wag! Financials Overview  </vt:lpstr>
      <vt:lpstr>Wag! Business Model </vt:lpstr>
      <vt:lpstr>Wag! Revenue</vt:lpstr>
      <vt:lpstr>Wag! Cost Structure</vt:lpstr>
      <vt:lpstr>Wag! Cost Structure : Comps </vt:lpstr>
      <vt:lpstr>Debt and Equity and Opinion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Tomoko Seo Hurtado</dc:creator>
  <cp:lastModifiedBy>Tomoko Seo Hurtado</cp:lastModifiedBy>
  <cp:revision>40</cp:revision>
  <dcterms:created xsi:type="dcterms:W3CDTF">2025-04-05T13:14:19Z</dcterms:created>
  <dcterms:modified xsi:type="dcterms:W3CDTF">2025-09-27T07:37:20Z</dcterms:modified>
</cp:coreProperties>
</file>