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5" r:id="rId4"/>
    <p:sldId id="304" r:id="rId5"/>
    <p:sldId id="258" r:id="rId6"/>
    <p:sldId id="269" r:id="rId7"/>
    <p:sldId id="272" r:id="rId8"/>
    <p:sldId id="306" r:id="rId9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B038FC-1354-0F9F-2858-F1F644C9F2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2FA243-5E84-4D32-9C6F-AAF10EEEF0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40888-16EE-4B12-9026-6278252845AB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294E1-A55B-B581-6CAB-F5946B4B6B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D50F6-9B50-077B-CDEA-3CF8C7626E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B70FC-A679-471A-9676-4319F09180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2418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6AC10-F4D7-4CBA-8E17-19B3B51E4B73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C9A68-8491-4DCA-AD04-D145FA4A38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02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A511A952-58ED-8E60-539F-88F6CF6E485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B8FC-C466-4866-82D7-2FAB47D60473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28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 not remove" hidden="1">
            <a:extLst>
              <a:ext uri="{FF2B5EF4-FFF2-40B4-BE49-F238E27FC236}">
                <a16:creationId xmlns:a16="http://schemas.microsoft.com/office/drawing/2014/main" id="{6A51143C-442D-5D2C-D415-F887440533A1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EB054-4C66-47E2-AE07-C7011F878C1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68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B67-7D63-4DA8-B88D-1D9DFD0A31EC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465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F982-5AF4-4391-B399-4C6EE57E7C0A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4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95A8-6F30-43FD-B228-97A820777465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BAC-9E18-48A8-8AF6-D92FD66BCEA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01A87-BC0B-4493-9A3F-F600E5D888BE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9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8B918014-9DAC-FD01-3AE9-C97904485CB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B29511-7DF0-4463-A1C3-BD12F57AEAFB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7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F24-6EFB-4449-ABF1-8F29184A933E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2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FFF2-EBE9-4A7D-9335-A23CCB1FC675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3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83E-A252-4322-BCFD-33E5D404B1F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6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B6F6FC2-A07B-48F3-8EE8-20A10B92A4A3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22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FF95-BA70-A6F0-1C91-FA4856C51E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U.S. Pet Sitter/Dog Walker</a:t>
            </a:r>
            <a:br>
              <a:rPr lang="en-US" sz="4400" dirty="0"/>
            </a:br>
            <a:r>
              <a:rPr lang="en-US" sz="4400" dirty="0"/>
              <a:t>Market Research Report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B16FF5-95EE-BC18-C258-BD0924D6FB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4/30/2025</a:t>
            </a:r>
          </a:p>
          <a:p>
            <a:r>
              <a:rPr lang="en-US" dirty="0"/>
              <a:t>Tomoko Seo-Hurtado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5586BC-6312-ADCB-CCAC-42893FF5659C}"/>
              </a:ext>
            </a:extLst>
          </p:cNvPr>
          <p:cNvSpPr txBox="1"/>
          <p:nvPr/>
        </p:nvSpPr>
        <p:spPr>
          <a:xfrm>
            <a:off x="5751872" y="5968243"/>
            <a:ext cx="5732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Note: This report is exclusively created for author's work sample for job application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1286C-AE97-1EA8-849A-B84C9ADAC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35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AA4B1-9E36-7ED4-48AB-2F316740B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383C32-8BD1-E152-519C-0C4B7226EAF5}"/>
              </a:ext>
            </a:extLst>
          </p:cNvPr>
          <p:cNvSpPr txBox="1">
            <a:spLocks/>
          </p:cNvSpPr>
          <p:nvPr/>
        </p:nvSpPr>
        <p:spPr>
          <a:xfrm>
            <a:off x="1249680" y="19981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16CBAF-B1AB-E738-B773-D6D22B9125DD}"/>
              </a:ext>
            </a:extLst>
          </p:cNvPr>
          <p:cNvSpPr txBox="1"/>
          <p:nvPr/>
        </p:nvSpPr>
        <p:spPr>
          <a:xfrm>
            <a:off x="6278882" y="2075428"/>
            <a:ext cx="407153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b="1" dirty="0">
                <a:solidFill>
                  <a:srgbClr val="212529"/>
                </a:solidFill>
                <a:latin typeface="Open Sans" panose="020B0606030504020204" pitchFamily="34" charset="0"/>
              </a:rPr>
              <a:t>Strategies observed in the Market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E5252-F527-142D-5F77-2D850CD14743}"/>
              </a:ext>
            </a:extLst>
          </p:cNvPr>
          <p:cNvSpPr txBox="1"/>
          <p:nvPr/>
        </p:nvSpPr>
        <p:spPr>
          <a:xfrm>
            <a:off x="1249681" y="2044718"/>
            <a:ext cx="202692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b="1" dirty="0">
                <a:solidFill>
                  <a:srgbClr val="212529"/>
                </a:solidFill>
                <a:latin typeface="Open Sans" panose="020B0606030504020204" pitchFamily="34" charset="0"/>
              </a:rPr>
              <a:t>Market Size/Outlook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D00FAE-DFD2-A3E7-09BD-3DC50C1C4F84}"/>
              </a:ext>
            </a:extLst>
          </p:cNvPr>
          <p:cNvCxnSpPr>
            <a:cxnSpLocks/>
          </p:cNvCxnSpPr>
          <p:nvPr/>
        </p:nvCxnSpPr>
        <p:spPr>
          <a:xfrm>
            <a:off x="6096000" y="2143760"/>
            <a:ext cx="0" cy="403098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65AD011-5092-D5E7-8896-C6607F18D35D}"/>
              </a:ext>
            </a:extLst>
          </p:cNvPr>
          <p:cNvCxnSpPr>
            <a:cxnSpLocks/>
          </p:cNvCxnSpPr>
          <p:nvPr/>
        </p:nvCxnSpPr>
        <p:spPr>
          <a:xfrm flipH="1">
            <a:off x="1341120" y="4060532"/>
            <a:ext cx="9814560" cy="0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35CF9AE-2C8C-B6C2-AEE3-AAA568835D70}"/>
              </a:ext>
            </a:extLst>
          </p:cNvPr>
          <p:cNvSpPr txBox="1"/>
          <p:nvPr/>
        </p:nvSpPr>
        <p:spPr>
          <a:xfrm>
            <a:off x="6558283" y="2446010"/>
            <a:ext cx="447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New market development with concentration on Pet sitter marketplace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B65D33-1D9C-B6DF-3AA9-6735428E7A2E}"/>
              </a:ext>
            </a:extLst>
          </p:cNvPr>
          <p:cNvSpPr txBox="1"/>
          <p:nvPr/>
        </p:nvSpPr>
        <p:spPr>
          <a:xfrm>
            <a:off x="6567175" y="3593366"/>
            <a:ext cx="2954020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System Lock-In with subscription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7B755-DFF3-99F9-413C-BE890DD1FD5F}"/>
              </a:ext>
            </a:extLst>
          </p:cNvPr>
          <p:cNvSpPr txBox="1"/>
          <p:nvPr/>
        </p:nvSpPr>
        <p:spPr>
          <a:xfrm>
            <a:off x="6558282" y="3011807"/>
            <a:ext cx="447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Product portfolio expansion (cross-selling)  within the existing market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AF71D6-BCCA-AEC5-FCDB-389BA7645050}"/>
              </a:ext>
            </a:extLst>
          </p:cNvPr>
          <p:cNvSpPr txBox="1"/>
          <p:nvPr/>
        </p:nvSpPr>
        <p:spPr>
          <a:xfrm>
            <a:off x="6315012" y="4192014"/>
            <a:ext cx="4754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12529"/>
                </a:solidFill>
                <a:latin typeface="Open Sans" panose="020B0606030504020204" pitchFamily="34" charset="0"/>
              </a:rPr>
              <a:t>Social Trend: Humanization of Pets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F2DE25-1F2F-3059-3DCB-78B1D3567378}"/>
              </a:ext>
            </a:extLst>
          </p:cNvPr>
          <p:cNvSpPr txBox="1"/>
          <p:nvPr/>
        </p:nvSpPr>
        <p:spPr>
          <a:xfrm>
            <a:off x="1543064" y="3020396"/>
            <a:ext cx="4243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To grow at a CAGR of 6.2% from 2021 to 2025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37C62E-D225-6A50-B858-041D34C4ED7B}"/>
              </a:ext>
            </a:extLst>
          </p:cNvPr>
          <p:cNvSpPr txBox="1"/>
          <p:nvPr/>
        </p:nvSpPr>
        <p:spPr>
          <a:xfrm>
            <a:off x="1543064" y="3487949"/>
            <a:ext cx="4330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External environments shows positive signs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E7A8C1-265E-5A46-6592-5480BC07C800}"/>
              </a:ext>
            </a:extLst>
          </p:cNvPr>
          <p:cNvSpPr txBox="1"/>
          <p:nvPr/>
        </p:nvSpPr>
        <p:spPr>
          <a:xfrm>
            <a:off x="1553236" y="2446010"/>
            <a:ext cx="4490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2024 U.S. Pet Service (Other) * Market Size is $13.0Bn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676F0A-F543-3E3B-77B5-10BA40381A53}"/>
              </a:ext>
            </a:extLst>
          </p:cNvPr>
          <p:cNvSpPr txBox="1"/>
          <p:nvPr/>
        </p:nvSpPr>
        <p:spPr>
          <a:xfrm>
            <a:off x="1719643" y="2712978"/>
            <a:ext cx="41573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212529"/>
                </a:solidFill>
                <a:latin typeface="Open Sans" panose="020B0606030504020204" pitchFamily="34" charset="0"/>
              </a:rPr>
              <a:t>* services includes pet sitting/dog walking, training and grooming etc. 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771101-EE7F-E3C4-E55E-44A970C53B61}"/>
              </a:ext>
            </a:extLst>
          </p:cNvPr>
          <p:cNvSpPr txBox="1"/>
          <p:nvPr/>
        </p:nvSpPr>
        <p:spPr>
          <a:xfrm>
            <a:off x="6558282" y="4615712"/>
            <a:ext cx="44970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 parents are willing to buy services and experience for their pets that were once considered for human</a:t>
            </a:r>
          </a:p>
          <a:p>
            <a:pPr marL="628650" lvl="1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Nannies </a:t>
            </a:r>
          </a:p>
          <a:p>
            <a:pPr marL="628650" lvl="1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Personalized nutrition</a:t>
            </a:r>
          </a:p>
          <a:p>
            <a:pPr marL="628650" lvl="1" indent="-1714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Medical treatment such as regular dental checks 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Luxury items 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en-US" sz="1200" dirty="0">
              <a:solidFill>
                <a:srgbClr val="212529"/>
              </a:solidFill>
              <a:latin typeface="Open Sans" panose="020B0606030504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66F3821-3891-D589-2165-2EEF6BEE7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025" y="3223458"/>
            <a:ext cx="590449" cy="611094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D36ECDB0-D1E0-5FF6-1FF7-507726B852D1}"/>
              </a:ext>
            </a:extLst>
          </p:cNvPr>
          <p:cNvGrpSpPr/>
          <p:nvPr/>
        </p:nvGrpSpPr>
        <p:grpSpPr>
          <a:xfrm>
            <a:off x="1240835" y="4206194"/>
            <a:ext cx="5134206" cy="1955908"/>
            <a:chOff x="6358186" y="4218874"/>
            <a:chExt cx="5134206" cy="19559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2F2A21-73B9-F16A-3B24-EBA53CCCB4F9}"/>
                </a:ext>
              </a:extLst>
            </p:cNvPr>
            <p:cNvSpPr txBox="1"/>
            <p:nvPr/>
          </p:nvSpPr>
          <p:spPr>
            <a:xfrm>
              <a:off x="6358186" y="4218874"/>
              <a:ext cx="4071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b="1" dirty="0">
                  <a:solidFill>
                    <a:srgbClr val="212529"/>
                  </a:solidFill>
                  <a:latin typeface="Open Sans" panose="020B0606030504020204" pitchFamily="34" charset="0"/>
                </a:rPr>
                <a:t>Competitive Landscape 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6A3D6AB-F2C0-5E45-F0AD-F7D71669107F}"/>
                </a:ext>
              </a:extLst>
            </p:cNvPr>
            <p:cNvSpPr txBox="1"/>
            <p:nvPr/>
          </p:nvSpPr>
          <p:spPr>
            <a:xfrm>
              <a:off x="6540501" y="4643952"/>
              <a:ext cx="4749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U.S. Pet sitter/Dog walker market is highly fragmented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EC0559-2576-35AE-A5D1-15E91149EA16}"/>
                </a:ext>
              </a:extLst>
            </p:cNvPr>
            <p:cNvSpPr txBox="1"/>
            <p:nvPr/>
          </p:nvSpPr>
          <p:spPr>
            <a:xfrm>
              <a:off x="6742595" y="5155552"/>
              <a:ext cx="47497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Online Marketplace</a:t>
              </a:r>
            </a:p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Offline Competitors (family, friends) </a:t>
              </a:r>
            </a:p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Onsite Daycare/Boarding Facilities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7F0408-7EE0-A1EC-785E-F838163A2817}"/>
                </a:ext>
              </a:extLst>
            </p:cNvPr>
            <p:cNvSpPr txBox="1"/>
            <p:nvPr/>
          </p:nvSpPr>
          <p:spPr>
            <a:xfrm>
              <a:off x="6540499" y="4930537"/>
              <a:ext cx="3035294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Players are: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820EBE-FD15-CD9A-5D08-329C09EA4C71}"/>
                </a:ext>
              </a:extLst>
            </p:cNvPr>
            <p:cNvSpPr txBox="1"/>
            <p:nvPr/>
          </p:nvSpPr>
          <p:spPr>
            <a:xfrm>
              <a:off x="6742595" y="5713117"/>
              <a:ext cx="28060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200" dirty="0">
                  <a:solidFill>
                    <a:srgbClr val="212529"/>
                  </a:solidFill>
                  <a:latin typeface="Open Sans" panose="020B0606030504020204" pitchFamily="34" charset="0"/>
                </a:rPr>
                <a:t>Adjacent Marketplace entering Pet sitter services   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2E56B264-0AFA-DB42-9B1C-0B0C43029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293" y="5059994"/>
              <a:ext cx="626034" cy="560927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59F69BD6-B35E-F59F-22C8-75D91FD91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28504" y="5603171"/>
              <a:ext cx="626034" cy="54538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7047F1C-5779-C4CB-819E-163D225B8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9018" y="5206161"/>
              <a:ext cx="551040" cy="527288"/>
            </a:xfrm>
            <a:prstGeom prst="rect">
              <a:avLst/>
            </a:prstGeom>
          </p:spPr>
        </p:pic>
      </p:grp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883A8D62-DCFA-F792-4481-F3177C502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35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551A2-B50E-6576-7D9D-16B36C7C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239A-A145-4F97-1C55-C38C1D03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U.S. Pet Industry Market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BDA52-4B7D-CA22-9EE8-6DB5B9AB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05829D8-B9B8-C6BC-BD28-A4C6F9ADCEE0}"/>
              </a:ext>
            </a:extLst>
          </p:cNvPr>
          <p:cNvGrpSpPr/>
          <p:nvPr/>
        </p:nvGrpSpPr>
        <p:grpSpPr>
          <a:xfrm>
            <a:off x="1508926" y="2537295"/>
            <a:ext cx="3725033" cy="3446843"/>
            <a:chOff x="1749364" y="2674625"/>
            <a:chExt cx="3725033" cy="344684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E4791A4-3369-5B77-A71C-50D588432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9364" y="2674625"/>
              <a:ext cx="3725033" cy="3446843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AD051E6-D3A8-AE2D-93CC-97B3305353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5145" y="3222821"/>
              <a:ext cx="1283445" cy="5294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2B67AD-6CEC-A480-680A-9658B81887CF}"/>
                </a:ext>
              </a:extLst>
            </p:cNvPr>
            <p:cNvSpPr txBox="1"/>
            <p:nvPr/>
          </p:nvSpPr>
          <p:spPr>
            <a:xfrm>
              <a:off x="3611880" y="3100089"/>
              <a:ext cx="1371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CAGR + 6.2%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9B941F1-16E2-972D-1B3A-C52627E0AB4C}"/>
              </a:ext>
            </a:extLst>
          </p:cNvPr>
          <p:cNvSpPr txBox="1"/>
          <p:nvPr/>
        </p:nvSpPr>
        <p:spPr>
          <a:xfrm>
            <a:off x="1400005" y="2107323"/>
            <a:ext cx="4189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U.S. Pet Industry market is expected to grow at a CAGR of 6.2% from 2021 to 2025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7B2CF1-2996-0CD1-5779-74A4F1678C62}"/>
              </a:ext>
            </a:extLst>
          </p:cNvPr>
          <p:cNvSpPr txBox="1"/>
          <p:nvPr/>
        </p:nvSpPr>
        <p:spPr>
          <a:xfrm>
            <a:off x="6880403" y="6068937"/>
            <a:ext cx="441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(Source: American Pet Products Association “Industry Trends and Stats”)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6B0E9-3F2F-1AC4-8DD6-39ACBCD1E593}"/>
              </a:ext>
            </a:extLst>
          </p:cNvPr>
          <p:cNvSpPr txBox="1"/>
          <p:nvPr/>
        </p:nvSpPr>
        <p:spPr>
          <a:xfrm>
            <a:off x="1461078" y="6022936"/>
            <a:ext cx="3966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(Source: American Pet Products Association “Industry Trends and Stats”)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4C7EA3-0573-BF8C-6690-437F47F809A2}"/>
              </a:ext>
            </a:extLst>
          </p:cNvPr>
          <p:cNvCxnSpPr/>
          <p:nvPr/>
        </p:nvCxnSpPr>
        <p:spPr>
          <a:xfrm>
            <a:off x="3342640" y="383032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08986AF-5B17-1A4E-9133-6F05109BB282}"/>
              </a:ext>
            </a:extLst>
          </p:cNvPr>
          <p:cNvSpPr txBox="1"/>
          <p:nvPr/>
        </p:nvSpPr>
        <p:spPr>
          <a:xfrm>
            <a:off x="6736655" y="2172681"/>
            <a:ext cx="445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U.S. 2024 other services* expenditure was $13.0Bn   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74F8CE6-79D3-07AE-2D6A-17F4125DD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348" y="2901837"/>
            <a:ext cx="4759935" cy="314715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0037473-593C-365B-BC46-E77FBB040464}"/>
              </a:ext>
            </a:extLst>
          </p:cNvPr>
          <p:cNvSpPr txBox="1"/>
          <p:nvPr/>
        </p:nvSpPr>
        <p:spPr>
          <a:xfrm>
            <a:off x="1400005" y="1791124"/>
            <a:ext cx="97556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212529"/>
                </a:solidFill>
                <a:latin typeface="Open Sans" panose="020B0606030504020204" pitchFamily="34" charset="0"/>
              </a:rPr>
              <a:t>U.S. Pet Industry Market has been growing at a CAGR of 6.2% from 2021 to 2025  </a:t>
            </a:r>
            <a:endParaRPr lang="en-US" sz="1300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A49FE81-A343-5062-AAFA-A06FE985F5ED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5082E8F-0B75-2FA0-0F34-3CA37D754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168" y="2722726"/>
            <a:ext cx="3463941" cy="134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F1F326-F01C-4BC4-7741-F7889217BB88}"/>
              </a:ext>
            </a:extLst>
          </p:cNvPr>
          <p:cNvSpPr txBox="1"/>
          <p:nvPr/>
        </p:nvSpPr>
        <p:spPr>
          <a:xfrm>
            <a:off x="6958042" y="2403417"/>
            <a:ext cx="44519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212529"/>
                </a:solidFill>
                <a:latin typeface="Open Sans" panose="020B0606030504020204" pitchFamily="34" charset="0"/>
              </a:rPr>
              <a:t>* services includes pet sitting/dog walking, training and grooming etc.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1C4DE-2625-3339-F6E6-47526CEB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7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1764F-363D-32FA-7427-B411340D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0795E-32AE-AB20-7607-DE319B98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U.S. Pet and Owner Demographics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B75A5-ED64-F556-FB6D-71FD91D8B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896E95-5DF9-8E04-9C69-E5EAE23B3645}"/>
              </a:ext>
            </a:extLst>
          </p:cNvPr>
          <p:cNvSpPr txBox="1"/>
          <p:nvPr/>
        </p:nvSpPr>
        <p:spPr>
          <a:xfrm>
            <a:off x="1400005" y="2107323"/>
            <a:ext cx="445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2025 American Pet Product Association Survey says 94 million U.S. households own a pet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Dogs are the most popular pets, followed by cats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5033DC-2F87-CC87-D46E-03675EF7F334}"/>
              </a:ext>
            </a:extLst>
          </p:cNvPr>
          <p:cNvSpPr txBox="1"/>
          <p:nvPr/>
        </p:nvSpPr>
        <p:spPr>
          <a:xfrm>
            <a:off x="7771567" y="5982110"/>
            <a:ext cx="2534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(Source: American Pet Products Association “Industry Trends and Stats”)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FD9CA-EB90-8842-2C64-AE6C76286254}"/>
              </a:ext>
            </a:extLst>
          </p:cNvPr>
          <p:cNvSpPr txBox="1"/>
          <p:nvPr/>
        </p:nvSpPr>
        <p:spPr>
          <a:xfrm>
            <a:off x="1679527" y="5934405"/>
            <a:ext cx="3269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(Source: American Pet Products Association “Industry Trends and Stats”)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1EFBC0-4A86-3694-406B-59956C652B06}"/>
              </a:ext>
            </a:extLst>
          </p:cNvPr>
          <p:cNvCxnSpPr/>
          <p:nvPr/>
        </p:nvCxnSpPr>
        <p:spPr>
          <a:xfrm>
            <a:off x="3342640" y="383032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D026378-C014-4640-1927-9789843CDC58}"/>
              </a:ext>
            </a:extLst>
          </p:cNvPr>
          <p:cNvSpPr txBox="1"/>
          <p:nvPr/>
        </p:nvSpPr>
        <p:spPr>
          <a:xfrm>
            <a:off x="6812636" y="2117218"/>
            <a:ext cx="445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529"/>
                </a:solidFill>
                <a:latin typeface="Open Sans" panose="020B0606030504020204" pitchFamily="34" charset="0"/>
              </a:rPr>
              <a:t>Millennials make up the largest percentage of current pet owners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6443F7-8451-7A71-BC42-4B9EE0631B36}"/>
              </a:ext>
            </a:extLst>
          </p:cNvPr>
          <p:cNvSpPr txBox="1"/>
          <p:nvPr/>
        </p:nvSpPr>
        <p:spPr>
          <a:xfrm>
            <a:off x="1400005" y="1791124"/>
            <a:ext cx="97556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212529"/>
                </a:solidFill>
                <a:latin typeface="Open Sans" panose="020B0606030504020204" pitchFamily="34" charset="0"/>
              </a:rPr>
              <a:t>Most popular pets in the US are dogs and cats </a:t>
            </a:r>
            <a:endParaRPr lang="en-US" sz="1300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12D0F96-FC42-628B-272C-9F98BEED0F18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926554B-44B7-F31A-AC33-CB5A3B572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340" y="2869822"/>
            <a:ext cx="3711599" cy="29992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29375C-4FFD-521A-9BD9-4B7322CDA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751" y="2888659"/>
            <a:ext cx="3011808" cy="29804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B7AB0-9919-DA46-4EAB-F047606DE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577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4538F-6C5D-3B30-C26A-A10E585FF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U.S. Pet Business External Environments 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4FB0A5-2F56-CB80-65CD-776F57DBD1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571408"/>
              </p:ext>
            </p:extLst>
          </p:nvPr>
        </p:nvGraphicFramePr>
        <p:xfrm>
          <a:off x="1281639" y="2191548"/>
          <a:ext cx="9874042" cy="366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674">
                  <a:extLst>
                    <a:ext uri="{9D8B030D-6E8A-4147-A177-3AD203B41FA5}">
                      <a16:colId xmlns:a16="http://schemas.microsoft.com/office/drawing/2014/main" val="154585638"/>
                    </a:ext>
                  </a:extLst>
                </a:gridCol>
                <a:gridCol w="1645863">
                  <a:extLst>
                    <a:ext uri="{9D8B030D-6E8A-4147-A177-3AD203B41FA5}">
                      <a16:colId xmlns:a16="http://schemas.microsoft.com/office/drawing/2014/main" val="3602384983"/>
                    </a:ext>
                  </a:extLst>
                </a:gridCol>
                <a:gridCol w="981051">
                  <a:extLst>
                    <a:ext uri="{9D8B030D-6E8A-4147-A177-3AD203B41FA5}">
                      <a16:colId xmlns:a16="http://schemas.microsoft.com/office/drawing/2014/main" val="4074104604"/>
                    </a:ext>
                  </a:extLst>
                </a:gridCol>
                <a:gridCol w="983473">
                  <a:extLst>
                    <a:ext uri="{9D8B030D-6E8A-4147-A177-3AD203B41FA5}">
                      <a16:colId xmlns:a16="http://schemas.microsoft.com/office/drawing/2014/main" val="3140867067"/>
                    </a:ext>
                  </a:extLst>
                </a:gridCol>
                <a:gridCol w="5046981">
                  <a:extLst>
                    <a:ext uri="{9D8B030D-6E8A-4147-A177-3AD203B41FA5}">
                      <a16:colId xmlns:a16="http://schemas.microsoft.com/office/drawing/2014/main" val="193083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1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Impact to 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Pet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54780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Political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Regulation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Increasing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States are seeking to regulate groomers, trainers, kennels and boarding establishments. Some municipalities requires dog walker obtain permits.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10029"/>
                  </a:ext>
                </a:extLst>
              </a:tr>
              <a:tr h="128691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Government  Support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Steady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There is no major government support specifically for this industry. Pet Sitters International (PSI) is trade association for pet sitters.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6499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Economic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Unemployment rate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Steady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U.S. GDP expected to be downward toward 2025 and 2026. U.S. unemployment expected to stay around 4.1%-4.3 from 2025-2028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7173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No. of Pet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No. of households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Increasing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66% of U.S. households (86.9 million homes) own a pet in 2024 compared to 56% of U.S. households owns a pet in 1988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Number of U.S. households has been increasing at 4% per decade.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5367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Work from home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Decreasing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Average weekly telework hours were 27.2 hours in 2024 Q1 and it was declined about 7% from 29.3 hours in 2023Q1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62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Humanization of pets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Increasing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Pet parents are willing to buy services and experience for their pets that were once considered for human.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Technological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New technology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Increasing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Telemedicine, AI Smart Pet Products, Pet business management software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7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Legal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Liability Insurance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 specific item.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7454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CA86450F-5B85-2D0A-BC2E-5747890FE6E3}"/>
              </a:ext>
            </a:extLst>
          </p:cNvPr>
          <p:cNvSpPr txBox="1"/>
          <p:nvPr/>
        </p:nvSpPr>
        <p:spPr>
          <a:xfrm>
            <a:off x="1270492" y="1831274"/>
            <a:ext cx="8996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212529"/>
                </a:solidFill>
                <a:latin typeface="Open Sans" panose="020B0606030504020204" pitchFamily="34" charset="0"/>
              </a:rPr>
              <a:t>External environments shows positive signs to support market growth</a:t>
            </a:r>
            <a:endParaRPr lang="en-US" sz="13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88A40F-5998-AB0D-8272-10D0C48CA2D9}"/>
              </a:ext>
            </a:extLst>
          </p:cNvPr>
          <p:cNvSpPr txBox="1"/>
          <p:nvPr/>
        </p:nvSpPr>
        <p:spPr>
          <a:xfrm>
            <a:off x="7142480" y="5971108"/>
            <a:ext cx="401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(Source: BCG, American Pet Product Association, FRB Philadelphia, Forbes, U.S. census Bureau, U.S. Bureau of Labor Statistics)</a:t>
            </a:r>
          </a:p>
        </p:txBody>
      </p:sp>
      <p:pic>
        <p:nvPicPr>
          <p:cNvPr id="25" name="Graphic 24" descr="Neutral face outline with solid fill">
            <a:extLst>
              <a:ext uri="{FF2B5EF4-FFF2-40B4-BE49-F238E27FC236}">
                <a16:creationId xmlns:a16="http://schemas.microsoft.com/office/drawing/2014/main" id="{C9DDC781-C7D1-078D-D696-CA74F80AE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0266" y="2983111"/>
            <a:ext cx="392303" cy="392303"/>
          </a:xfrm>
          <a:prstGeom prst="rect">
            <a:avLst/>
          </a:prstGeom>
        </p:spPr>
      </p:pic>
      <p:pic>
        <p:nvPicPr>
          <p:cNvPr id="27" name="Graphic 26" descr="Sad face outline with solid fill">
            <a:extLst>
              <a:ext uri="{FF2B5EF4-FFF2-40B4-BE49-F238E27FC236}">
                <a16:creationId xmlns:a16="http://schemas.microsoft.com/office/drawing/2014/main" id="{573A5903-8425-615E-5486-DCE5FE3E9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8269" y="2576015"/>
            <a:ext cx="376296" cy="376296"/>
          </a:xfrm>
          <a:prstGeom prst="rect">
            <a:avLst/>
          </a:prstGeom>
        </p:spPr>
      </p:pic>
      <p:pic>
        <p:nvPicPr>
          <p:cNvPr id="30" name="Graphic 29" descr="Smiling face outline with solid fill">
            <a:extLst>
              <a:ext uri="{FF2B5EF4-FFF2-40B4-BE49-F238E27FC236}">
                <a16:creationId xmlns:a16="http://schemas.microsoft.com/office/drawing/2014/main" id="{58292725-8DF5-01FC-135B-BC42AB029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0266" y="3829276"/>
            <a:ext cx="392303" cy="392303"/>
          </a:xfrm>
          <a:prstGeom prst="rect">
            <a:avLst/>
          </a:prstGeom>
        </p:spPr>
      </p:pic>
      <p:pic>
        <p:nvPicPr>
          <p:cNvPr id="31" name="Graphic 30" descr="Smiling face outline with solid fill">
            <a:extLst>
              <a:ext uri="{FF2B5EF4-FFF2-40B4-BE49-F238E27FC236}">
                <a16:creationId xmlns:a16="http://schemas.microsoft.com/office/drawing/2014/main" id="{19AA32D0-9B9E-B8E4-9182-1477BC5AEA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0266" y="4321774"/>
            <a:ext cx="392303" cy="392303"/>
          </a:xfrm>
          <a:prstGeom prst="rect">
            <a:avLst/>
          </a:prstGeom>
        </p:spPr>
      </p:pic>
      <p:pic>
        <p:nvPicPr>
          <p:cNvPr id="32" name="Graphic 31" descr="Smiling face outline with solid fill">
            <a:extLst>
              <a:ext uri="{FF2B5EF4-FFF2-40B4-BE49-F238E27FC236}">
                <a16:creationId xmlns:a16="http://schemas.microsoft.com/office/drawing/2014/main" id="{F1314EA2-C363-7049-B0AA-9902573CA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0266" y="4695264"/>
            <a:ext cx="392303" cy="392303"/>
          </a:xfrm>
          <a:prstGeom prst="rect">
            <a:avLst/>
          </a:prstGeom>
        </p:spPr>
      </p:pic>
      <p:pic>
        <p:nvPicPr>
          <p:cNvPr id="33" name="Graphic 32" descr="Smiling face outline with solid fill">
            <a:extLst>
              <a:ext uri="{FF2B5EF4-FFF2-40B4-BE49-F238E27FC236}">
                <a16:creationId xmlns:a16="http://schemas.microsoft.com/office/drawing/2014/main" id="{6F049CD2-D1CE-97A4-EED4-D5CD08BCBC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0266" y="5093515"/>
            <a:ext cx="392303" cy="392303"/>
          </a:xfrm>
          <a:prstGeom prst="rect">
            <a:avLst/>
          </a:prstGeom>
        </p:spPr>
      </p:pic>
      <p:pic>
        <p:nvPicPr>
          <p:cNvPr id="36" name="Graphic 35" descr="Neutral face outline with solid fill">
            <a:extLst>
              <a:ext uri="{FF2B5EF4-FFF2-40B4-BE49-F238E27FC236}">
                <a16:creationId xmlns:a16="http://schemas.microsoft.com/office/drawing/2014/main" id="{39776F23-0EFC-91EC-0C76-78CC780FD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0266" y="5485818"/>
            <a:ext cx="392303" cy="392303"/>
          </a:xfrm>
          <a:prstGeom prst="rect">
            <a:avLst/>
          </a:prstGeom>
        </p:spPr>
      </p:pic>
      <p:pic>
        <p:nvPicPr>
          <p:cNvPr id="39" name="Graphic 38" descr="Neutral face outline with solid fill">
            <a:extLst>
              <a:ext uri="{FF2B5EF4-FFF2-40B4-BE49-F238E27FC236}">
                <a16:creationId xmlns:a16="http://schemas.microsoft.com/office/drawing/2014/main" id="{6BC18C52-34E6-551F-522B-9008B47FC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0266" y="3381362"/>
            <a:ext cx="392303" cy="39230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56A973-F246-B621-E7EA-F3C0464D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18A9-123B-D39F-DCE0-0284BE57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1488420" cy="1450757"/>
          </a:xfrm>
        </p:spPr>
        <p:txBody>
          <a:bodyPr>
            <a:normAutofit/>
          </a:bodyPr>
          <a:lstStyle/>
          <a:p>
            <a:r>
              <a:rPr lang="en-US" sz="4600" dirty="0"/>
              <a:t>Pet Sitter/Dog Walker Competitors Landscape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7F642F-1D6B-233C-89C5-D92AA2B816B5}"/>
              </a:ext>
            </a:extLst>
          </p:cNvPr>
          <p:cNvSpPr txBox="1"/>
          <p:nvPr/>
        </p:nvSpPr>
        <p:spPr>
          <a:xfrm>
            <a:off x="7864276" y="6383909"/>
            <a:ext cx="463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Company investor presentation, Company 10-K, Company Website)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49AE22-2F5E-EE13-C4A8-D1F3B12770D2}"/>
              </a:ext>
            </a:extLst>
          </p:cNvPr>
          <p:cNvSpPr txBox="1"/>
          <p:nvPr/>
        </p:nvSpPr>
        <p:spPr>
          <a:xfrm>
            <a:off x="1186180" y="1764289"/>
            <a:ext cx="8996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212529"/>
                </a:solidFill>
                <a:latin typeface="Open Sans" panose="020B0606030504020204" pitchFamily="34" charset="0"/>
              </a:rPr>
              <a:t>U.S. Pet sitter/walker is highly fragmented and low entry barrier </a:t>
            </a:r>
            <a:endParaRPr lang="en-US" sz="1300" dirty="0">
              <a:solidFill>
                <a:srgbClr val="212529"/>
              </a:solidFill>
              <a:latin typeface="Open Sans" panose="020B0606030504020204" pitchFamily="34" charset="0"/>
            </a:endParaRP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7AB6C073-F2AC-1F2D-B905-D4D51B8B05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255715"/>
              </p:ext>
            </p:extLst>
          </p:nvPr>
        </p:nvGraphicFramePr>
        <p:xfrm>
          <a:off x="1186181" y="2043254"/>
          <a:ext cx="10701020" cy="429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207">
                  <a:extLst>
                    <a:ext uri="{9D8B030D-6E8A-4147-A177-3AD203B41FA5}">
                      <a16:colId xmlns:a16="http://schemas.microsoft.com/office/drawing/2014/main" val="1853642129"/>
                    </a:ext>
                  </a:extLst>
                </a:gridCol>
                <a:gridCol w="1339208">
                  <a:extLst>
                    <a:ext uri="{9D8B030D-6E8A-4147-A177-3AD203B41FA5}">
                      <a16:colId xmlns:a16="http://schemas.microsoft.com/office/drawing/2014/main" val="355117991"/>
                    </a:ext>
                  </a:extLst>
                </a:gridCol>
                <a:gridCol w="1647079">
                  <a:extLst>
                    <a:ext uri="{9D8B030D-6E8A-4147-A177-3AD203B41FA5}">
                      <a16:colId xmlns:a16="http://schemas.microsoft.com/office/drawing/2014/main" val="1702026149"/>
                    </a:ext>
                  </a:extLst>
                </a:gridCol>
                <a:gridCol w="762182">
                  <a:extLst>
                    <a:ext uri="{9D8B030D-6E8A-4147-A177-3AD203B41FA5}">
                      <a16:colId xmlns:a16="http://schemas.microsoft.com/office/drawing/2014/main" val="3882161432"/>
                    </a:ext>
                  </a:extLst>
                </a:gridCol>
                <a:gridCol w="1157411">
                  <a:extLst>
                    <a:ext uri="{9D8B030D-6E8A-4147-A177-3AD203B41FA5}">
                      <a16:colId xmlns:a16="http://schemas.microsoft.com/office/drawing/2014/main" val="1020740437"/>
                    </a:ext>
                  </a:extLst>
                </a:gridCol>
                <a:gridCol w="868532">
                  <a:extLst>
                    <a:ext uri="{9D8B030D-6E8A-4147-A177-3AD203B41FA5}">
                      <a16:colId xmlns:a16="http://schemas.microsoft.com/office/drawing/2014/main" val="4156431283"/>
                    </a:ext>
                  </a:extLst>
                </a:gridCol>
                <a:gridCol w="1391962">
                  <a:extLst>
                    <a:ext uri="{9D8B030D-6E8A-4147-A177-3AD203B41FA5}">
                      <a16:colId xmlns:a16="http://schemas.microsoft.com/office/drawing/2014/main" val="1708953131"/>
                    </a:ext>
                  </a:extLst>
                </a:gridCol>
                <a:gridCol w="1197876">
                  <a:extLst>
                    <a:ext uri="{9D8B030D-6E8A-4147-A177-3AD203B41FA5}">
                      <a16:colId xmlns:a16="http://schemas.microsoft.com/office/drawing/2014/main" val="2870812350"/>
                    </a:ext>
                  </a:extLst>
                </a:gridCol>
                <a:gridCol w="1372563">
                  <a:extLst>
                    <a:ext uri="{9D8B030D-6E8A-4147-A177-3AD203B41FA5}">
                      <a16:colId xmlns:a16="http://schemas.microsoft.com/office/drawing/2014/main" val="663431421"/>
                    </a:ext>
                  </a:extLst>
                </a:gridCol>
              </a:tblGrid>
              <a:tr h="221202">
                <a:tc rowSpan="2"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Category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 marL="83150" marR="83150" marT="41575" marB="4157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Pet Sitter/Dog Walker </a:t>
                      </a: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Adjacent Service entering Pet Sitter </a:t>
                      </a: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84003"/>
                  </a:ext>
                </a:extLst>
              </a:tr>
              <a:tr h="221202">
                <a:tc vMerge="1"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Online Marketplace </a:t>
                      </a:r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Off-line </a:t>
                      </a: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Franchisor </a:t>
                      </a: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Online Marketplace </a:t>
                      </a:r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83150" marR="83150" marT="41575" marB="4157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140134"/>
                  </a:ext>
                </a:extLst>
              </a:tr>
              <a:tr h="364319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Company 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Rover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Wag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Family, Individual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Fetch! Pet Care Private 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Camp</a:t>
                      </a:r>
                    </a:p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Bow Wow 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Care.Com 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Meowtel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Sittercity</a:t>
                      </a:r>
                    </a:p>
                  </a:txBody>
                  <a:tcPr marL="83150" marR="83150" marT="41575" marB="41575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787575"/>
                  </a:ext>
                </a:extLst>
              </a:tr>
              <a:tr h="221202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Founded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2011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2015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2002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2006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2015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2001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3558356423"/>
                  </a:ext>
                </a:extLst>
              </a:tr>
              <a:tr h="221202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HQ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Seattle, WA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San Francisco, CA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Dayton, OH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Austin, TX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Dover, DE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Chicago, IL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3874310227"/>
                  </a:ext>
                </a:extLst>
              </a:tr>
              <a:tr h="364319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Region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US, Canda, UK, Europe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US, Canada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US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2741703253"/>
                  </a:ext>
                </a:extLst>
              </a:tr>
              <a:tr h="221202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Employee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501 (2022)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64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N/A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N/A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2,376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25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790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3046685458"/>
                  </a:ext>
                </a:extLst>
              </a:tr>
              <a:tr h="50743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Revenue  Model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Marketplace transaction Fee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Marketplace transaction fee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Subscription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Free/Fee for Service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Franchise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 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 for Service 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Subscription fee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Marketplace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transaction fee 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Marketplace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transaction fee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1774705027"/>
                  </a:ext>
                </a:extLst>
              </a:tr>
              <a:tr h="69514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Services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Petsitter/Pet owner connecting marketplace provider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Petsitter/Pet owner connecting marketplace provider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Franchisor of Petsitter, Pet Taxi, Pet Medical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Daycare, boarding, training, grooming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Caregiver/Families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marketplace provider (baby, senior, pet, housecleaning)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Catsitter/Cat owner connecting marketplace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Caregiver/Families marketplace provider (baby, pet) 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2956603414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Strategy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 expansion to other countries 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Wider product portfolio 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(cross-selling)  </a:t>
                      </a:r>
                    </a:p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System lock-in by subscription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 penetration (more locations) 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Market penetration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2937272966"/>
                  </a:ext>
                </a:extLst>
              </a:tr>
              <a:tr h="258301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Ownership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Private, PE backed 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Public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Private,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Public Parent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Private, VC backed</a:t>
                      </a:r>
                    </a:p>
                  </a:txBody>
                  <a:tcPr marL="83150" marR="83150" marT="41575" marB="41575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Private, Public Parent</a:t>
                      </a:r>
                    </a:p>
                  </a:txBody>
                  <a:tcPr marL="83150" marR="83150" marT="41575" marB="41575"/>
                </a:tc>
                <a:extLst>
                  <a:ext uri="{0D108BD9-81ED-4DB2-BD59-A6C34878D82A}">
                    <a16:rowId xmlns:a16="http://schemas.microsoft.com/office/drawing/2014/main" val="280182979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177955B-B5C3-8788-BFF5-722CDB677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095" y="2677998"/>
            <a:ext cx="538225" cy="209574"/>
          </a:xfrm>
          <a:prstGeom prst="rect">
            <a:avLst/>
          </a:prstGeom>
        </p:spPr>
      </p:pic>
      <p:pic>
        <p:nvPicPr>
          <p:cNvPr id="9" name="Picture 8" descr="A green text on a white background&#10;&#10;AI-generated content may be incorrect.">
            <a:extLst>
              <a:ext uri="{FF2B5EF4-FFF2-40B4-BE49-F238E27FC236}">
                <a16:creationId xmlns:a16="http://schemas.microsoft.com/office/drawing/2014/main" id="{532154D0-29F5-33B4-170E-EAF1F590D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08" y="2677997"/>
            <a:ext cx="455422" cy="209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794419-62B9-4BF6-7E64-B395FB601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527" y="2746168"/>
            <a:ext cx="635378" cy="124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8C4756-80CD-7A32-3FA4-5DE6FFFB9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584" y="2659673"/>
            <a:ext cx="385389" cy="2462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D36524-5AD2-DF2B-D0D7-C0BF0DF66C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9228" y="2659672"/>
            <a:ext cx="369331" cy="246221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61D8A02-EF1F-71B1-65A7-E1646AFDC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D473-C9D7-9157-BF98-40A00CEF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trend: Humanization of Pets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74AF80-A96D-2805-2D96-9E2B69B115E6}"/>
              </a:ext>
            </a:extLst>
          </p:cNvPr>
          <p:cNvSpPr txBox="1"/>
          <p:nvPr/>
        </p:nvSpPr>
        <p:spPr>
          <a:xfrm>
            <a:off x="6202681" y="5847987"/>
            <a:ext cx="5059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(Source: BCG, “Pet Owners Are Changing. How Will the Industry Respond?” March 04, 2025)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D349FF-C040-BAC0-4937-CB18D9D1259C}"/>
              </a:ext>
            </a:extLst>
          </p:cNvPr>
          <p:cNvSpPr txBox="1"/>
          <p:nvPr/>
        </p:nvSpPr>
        <p:spPr>
          <a:xfrm>
            <a:off x="1097280" y="2297870"/>
            <a:ext cx="45542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BCG says </a:t>
            </a: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most fruitful areas for growth reflects the humanization of pets.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i="0" dirty="0">
              <a:solidFill>
                <a:srgbClr val="212427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BCG survey</a:t>
            </a: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80% of pet owners consider their pets are a vital member of their family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i="0" dirty="0">
              <a:solidFill>
                <a:srgbClr val="212427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 owners are more willing to spend money on their furry friends for the following areas.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High-quality and more premium pet food: </a:t>
            </a: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</a:t>
            </a: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igh single digits until 2029 in North America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Supplements: 10% </a:t>
            </a: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growth </a:t>
            </a: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each year for dogs, and 12% each year for cats until 2028. </a:t>
            </a: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growth is also </a:t>
            </a: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fueled by the increased life expectancy of pets </a:t>
            </a:r>
            <a:endParaRPr lang="en-US" sz="1200" dirty="0">
              <a:solidFill>
                <a:srgbClr val="2124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Concierge services such as nannies, home care, and personalized nutrition.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Medical treatment: more closely mirror what is available for human such as regular dental checks.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n-US" sz="1200" dirty="0">
              <a:solidFill>
                <a:srgbClr val="2124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5C0DCB-355B-BA67-9AE0-A2D2C74DCD93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B6CEC52-0E8E-BB74-40E5-C737331BDE55}"/>
              </a:ext>
            </a:extLst>
          </p:cNvPr>
          <p:cNvSpPr txBox="1"/>
          <p:nvPr/>
        </p:nvSpPr>
        <p:spPr>
          <a:xfrm>
            <a:off x="1153241" y="1864656"/>
            <a:ext cx="8996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212529"/>
                </a:solidFill>
                <a:latin typeface="Open Sans" panose="020B0606030504020204" pitchFamily="34" charset="0"/>
              </a:rPr>
              <a:t>BCG suggests fruitful growth areas in the Pet business reflects humanization of pets  </a:t>
            </a:r>
            <a:endParaRPr lang="en-US" sz="1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B7D8FE-3D67-D3E7-4D86-36B7AEBA2ADC}"/>
              </a:ext>
            </a:extLst>
          </p:cNvPr>
          <p:cNvSpPr txBox="1"/>
          <p:nvPr/>
        </p:nvSpPr>
        <p:spPr>
          <a:xfrm>
            <a:off x="6309363" y="2311400"/>
            <a:ext cx="48463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BCG say the followings areas are the ones brands and investors should consider for growth: 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b="1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Ease of Living : </a:t>
            </a:r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enriched daycare and boarding experiences. knowing whether restaurants have a doggy seating area. vacations are pet friendly</a:t>
            </a:r>
            <a:endParaRPr lang="en-US" sz="1200" b="1" i="0" dirty="0">
              <a:solidFill>
                <a:srgbClr val="212427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b="1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Technological Advances :  </a:t>
            </a:r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connected and wearable devices for pets aimed at improving wellbeing.  dog</a:t>
            </a:r>
            <a:endParaRPr lang="en-US" sz="1200" b="1" dirty="0">
              <a:solidFill>
                <a:srgbClr val="2124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B97808-1C8D-BC85-FD3F-AC0876688E87}"/>
              </a:ext>
            </a:extLst>
          </p:cNvPr>
          <p:cNvSpPr txBox="1"/>
          <p:nvPr/>
        </p:nvSpPr>
        <p:spPr>
          <a:xfrm>
            <a:off x="6309361" y="4044836"/>
            <a:ext cx="2834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b="1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Luxury Offerings : </a:t>
            </a:r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 fragrances, designer accessories, or wellness spas for four-legged guests </a:t>
            </a:r>
            <a:endParaRPr lang="en-US" sz="1200" b="1" dirty="0">
              <a:solidFill>
                <a:srgbClr val="2124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FD17A-7EFB-72F6-EF4D-1CFF1AFE503E}"/>
              </a:ext>
            </a:extLst>
          </p:cNvPr>
          <p:cNvSpPr txBox="1"/>
          <p:nvPr/>
        </p:nvSpPr>
        <p:spPr>
          <a:xfrm>
            <a:off x="6309362" y="3583171"/>
            <a:ext cx="5298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fitness trackers, or apps to monitor health, mood, or </a:t>
            </a:r>
          </a:p>
          <a:p>
            <a:pPr lvl="1"/>
            <a:r>
              <a:rPr lang="en-US" sz="1200" dirty="0">
                <a:solidFill>
                  <a:srgbClr val="2124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en-US" sz="1200" b="0" i="0" dirty="0">
                <a:solidFill>
                  <a:srgbClr val="212427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optimal nutrition</a:t>
            </a:r>
            <a:endParaRPr lang="en-US" sz="1200" b="1" dirty="0">
              <a:solidFill>
                <a:srgbClr val="2124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F9AB7D-9908-E09F-16C0-8825B064A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360" y="4516379"/>
            <a:ext cx="874845" cy="12122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86A58F-1C50-DCFF-B56A-49A709E18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958" y="5122522"/>
            <a:ext cx="442042" cy="536181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D32709B-7CF7-459B-B795-9CED7876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02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32C8-4195-139A-7771-C8617320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F5408-97DD-7C44-465E-C6EA4778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7FF2D-5187-03DE-0082-D923EB452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E64F9-C34E-55FD-1C56-0D0C3830A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418F5-79BF-ECBB-9AD2-B6A52DD8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24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H_FLYSHEET_STY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26034</TotalTime>
  <Words>1167</Words>
  <Application>Microsoft Office PowerPoint</Application>
  <PresentationFormat>Widescreen</PresentationFormat>
  <Paragraphs>198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Calibri</vt:lpstr>
      <vt:lpstr>Calibri Light</vt:lpstr>
      <vt:lpstr>Open Sans</vt:lpstr>
      <vt:lpstr>Wingdings</vt:lpstr>
      <vt:lpstr>Retrospect</vt:lpstr>
      <vt:lpstr>U.S. Pet Sitter/Dog Walker Market Research Report  </vt:lpstr>
      <vt:lpstr>Executive Summary</vt:lpstr>
      <vt:lpstr>U.S. Pet Industry Market Size</vt:lpstr>
      <vt:lpstr>U.S. Pet and Owner Demographics </vt:lpstr>
      <vt:lpstr>U.S. Pet Business External Environments  </vt:lpstr>
      <vt:lpstr>Pet Sitter/Dog Walker Competitors Landscape</vt:lpstr>
      <vt:lpstr>Social trend: Humanization of Pets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Tomoko Seo Hurtado</dc:creator>
  <cp:lastModifiedBy>Tomoko Seo Hurtado</cp:lastModifiedBy>
  <cp:revision>40</cp:revision>
  <dcterms:created xsi:type="dcterms:W3CDTF">2025-04-05T13:14:19Z</dcterms:created>
  <dcterms:modified xsi:type="dcterms:W3CDTF">2025-09-27T07:37:35Z</dcterms:modified>
</cp:coreProperties>
</file>